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b92d6da22740da" /><Relationship Type="http://schemas.openxmlformats.org/officeDocument/2006/relationships/extended-properties" Target="/docProps/app.xml" Id="R4930272537b24d0a" /><Relationship Type="http://schemas.openxmlformats.org/officeDocument/2006/relationships/officeDocument" Target="/ppt/presentation.xml" Id="Rdeae22935f3941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98edba31d14fb3"/>
  </p:sldMasterIdLst>
  <p:notesMasterIdLst>
    <p:notesMasterId xmlns:r="http://schemas.openxmlformats.org/officeDocument/2006/relationships" r:id="R521e18f0f309483a"/>
  </p:notesMasterIdLst>
  <p:sldIdLst>
    <p:sldId xmlns:r="http://schemas.openxmlformats.org/officeDocument/2006/relationships" id="256" r:id="R112ea138085b4cea"/>
    <p:sldId xmlns:r="http://schemas.openxmlformats.org/officeDocument/2006/relationships" id="257" r:id="Re0ba4daac04843c6"/>
    <p:sldId xmlns:r="http://schemas.openxmlformats.org/officeDocument/2006/relationships" id="258" r:id="R466cb53db5444d14"/>
    <p:sldId xmlns:r="http://schemas.openxmlformats.org/officeDocument/2006/relationships" id="259" r:id="R1e8202efeb1d4072"/>
    <p:sldId xmlns:r="http://schemas.openxmlformats.org/officeDocument/2006/relationships" id="260" r:id="R8d559db158b14869"/>
    <p:sldId xmlns:r="http://schemas.openxmlformats.org/officeDocument/2006/relationships" id="261" r:id="Re3782d94e25c4b46"/>
    <p:sldId xmlns:r="http://schemas.openxmlformats.org/officeDocument/2006/relationships" id="262" r:id="R4a34cc483ad64fee"/>
    <p:sldId xmlns:r="http://schemas.openxmlformats.org/officeDocument/2006/relationships" id="263" r:id="R2c663ae1eb324102"/>
    <p:sldId xmlns:r="http://schemas.openxmlformats.org/officeDocument/2006/relationships" id="264" r:id="R02e04eb8e4f44e47"/>
    <p:sldId xmlns:r="http://schemas.openxmlformats.org/officeDocument/2006/relationships" id="265" r:id="R1ef88b98fabd457c"/>
    <p:sldId xmlns:r="http://schemas.openxmlformats.org/officeDocument/2006/relationships" id="266" r:id="R097ea93a4ff046e4"/>
    <p:sldId xmlns:r="http://schemas.openxmlformats.org/officeDocument/2006/relationships" id="267" r:id="R61811f7a22a0416f"/>
    <p:sldId xmlns:r="http://schemas.openxmlformats.org/officeDocument/2006/relationships" id="268" r:id="R0ca8198d3c8b47d9"/>
    <p:sldId xmlns:r="http://schemas.openxmlformats.org/officeDocument/2006/relationships" id="269" r:id="R144d5bda9c694416"/>
    <p:sldId xmlns:r="http://schemas.openxmlformats.org/officeDocument/2006/relationships" id="270" r:id="R78db6a8e03814a81"/>
  </p:sldIdLst>
  <p:sldSz cx="12191695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7bdf09d36a453d" /><Relationship Type="http://schemas.openxmlformats.org/officeDocument/2006/relationships/slideMaster" Target="/ppt/slideMasters/slideMaster1.xml" Id="Rbb98edba31d14fb3" /><Relationship Type="http://schemas.openxmlformats.org/officeDocument/2006/relationships/notesMaster" Target="/ppt/notesMasters/notesMaster1.xml" Id="R521e18f0f309483a" /><Relationship Type="http://schemas.openxmlformats.org/officeDocument/2006/relationships/presProps" Target="/ppt/presProps.xml" Id="Reb7890017cd04598" /><Relationship Type="http://schemas.openxmlformats.org/officeDocument/2006/relationships/viewProps" Target="/ppt/viewProps.xml" Id="Rb86e0841ecc14b2a" /><Relationship Type="http://schemas.openxmlformats.org/officeDocument/2006/relationships/tableStyles" Target="/ppt/tableStyles.xml" Id="R6ba84e8673a9410b" /><Relationship Type="http://schemas.openxmlformats.org/officeDocument/2006/relationships/slide" Target="/ppt/slides/slide1.xml" Id="R112ea138085b4cea" /><Relationship Type="http://schemas.openxmlformats.org/officeDocument/2006/relationships/slide" Target="/ppt/slides/slide2.xml" Id="Re0ba4daac04843c6" /><Relationship Type="http://schemas.openxmlformats.org/officeDocument/2006/relationships/slide" Target="/ppt/slides/slide3.xml" Id="R466cb53db5444d14" /><Relationship Type="http://schemas.openxmlformats.org/officeDocument/2006/relationships/slide" Target="/ppt/slides/slide4.xml" Id="R1e8202efeb1d4072" /><Relationship Type="http://schemas.openxmlformats.org/officeDocument/2006/relationships/slide" Target="/ppt/slides/slide5.xml" Id="R8d559db158b14869" /><Relationship Type="http://schemas.openxmlformats.org/officeDocument/2006/relationships/slide" Target="/ppt/slides/slide6.xml" Id="Re3782d94e25c4b46" /><Relationship Type="http://schemas.openxmlformats.org/officeDocument/2006/relationships/slide" Target="/ppt/slides/slide7.xml" Id="R4a34cc483ad64fee" /><Relationship Type="http://schemas.openxmlformats.org/officeDocument/2006/relationships/slide" Target="/ppt/slides/slide8.xml" Id="R2c663ae1eb324102" /><Relationship Type="http://schemas.openxmlformats.org/officeDocument/2006/relationships/slide" Target="/ppt/slides/slide9.xml" Id="R02e04eb8e4f44e47" /><Relationship Type="http://schemas.openxmlformats.org/officeDocument/2006/relationships/slide" Target="/ppt/slides/slide10.xml" Id="R1ef88b98fabd457c" /><Relationship Type="http://schemas.openxmlformats.org/officeDocument/2006/relationships/slide" Target="/ppt/slides/slide11.xml" Id="R097ea93a4ff046e4" /><Relationship Type="http://schemas.openxmlformats.org/officeDocument/2006/relationships/slide" Target="/ppt/slides/slide12.xml" Id="R61811f7a22a0416f" /><Relationship Type="http://schemas.openxmlformats.org/officeDocument/2006/relationships/slide" Target="/ppt/slides/slide13.xml" Id="R0ca8198d3c8b47d9" /><Relationship Type="http://schemas.openxmlformats.org/officeDocument/2006/relationships/slide" Target="/ppt/slides/slide14.xml" Id="R144d5bda9c694416" /><Relationship Type="http://schemas.openxmlformats.org/officeDocument/2006/relationships/slide" Target="/ppt/slides/slide15.xml" Id="R78db6a8e03814a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6ef909c60b4c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Ava Corporate Insigh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KaiTi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KaiTi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a2fe3caf7b424e" /><Relationship Type="http://schemas.openxmlformats.org/officeDocument/2006/relationships/notesMaster" Target="/ppt/notesMasters/notesMaster1.xml" Id="R125d2c31df8048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ce4a49e6d89454e" /><Relationship Type="http://schemas.openxmlformats.org/officeDocument/2006/relationships/notesMaster" Target="/ppt/notesMasters/notesMaster1.xml" Id="R1907d062522446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e18cab0aad4eda" /><Relationship Type="http://schemas.openxmlformats.org/officeDocument/2006/relationships/notesMaster" Target="/ppt/notesMasters/notesMaster1.xml" Id="R106e4858682649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d6cd1cea7f47e5" /><Relationship Type="http://schemas.openxmlformats.org/officeDocument/2006/relationships/notesMaster" Target="/ppt/notesMasters/notesMaster1.xml" Id="R93273eedb2494e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df41131beb4e21" /><Relationship Type="http://schemas.openxmlformats.org/officeDocument/2006/relationships/notesMaster" Target="/ppt/notesMasters/notesMaster1.xml" Id="Rb422338b658d46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d54a6b02c44fd6" /><Relationship Type="http://schemas.openxmlformats.org/officeDocument/2006/relationships/notesMaster" Target="/ppt/notesMasters/notesMaster1.xml" Id="R7c7d92e2f0004c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7e73f7507f4403" /><Relationship Type="http://schemas.openxmlformats.org/officeDocument/2006/relationships/notesMaster" Target="/ppt/notesMasters/notesMaster1.xml" Id="Rb8ac7213b1db439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bce3219351486b" /><Relationship Type="http://schemas.openxmlformats.org/officeDocument/2006/relationships/notesMaster" Target="/ppt/notesMasters/notesMaster1.xml" Id="R882bc35a78d44e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52c6bea69ee4872" /><Relationship Type="http://schemas.openxmlformats.org/officeDocument/2006/relationships/notesMaster" Target="/ppt/notesMasters/notesMaster1.xml" Id="R00fb4c65df9a40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36ca0ca0004232" /><Relationship Type="http://schemas.openxmlformats.org/officeDocument/2006/relationships/notesMaster" Target="/ppt/notesMasters/notesMaster1.xml" Id="R7fb5a0ee48174a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f453036d4f412a" /><Relationship Type="http://schemas.openxmlformats.org/officeDocument/2006/relationships/notesMaster" Target="/ppt/notesMasters/notesMaster1.xml" Id="R5febe1a0fbbf4f4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5d90a6f3ab24163" /><Relationship Type="http://schemas.openxmlformats.org/officeDocument/2006/relationships/notesMaster" Target="/ppt/notesMasters/notesMaster1.xml" Id="Rf6428bce729741a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be42b8693be48ab" /><Relationship Type="http://schemas.openxmlformats.org/officeDocument/2006/relationships/notesMaster" Target="/ppt/notesMasters/notesMaster1.xml" Id="Re5e99c128cf0472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78e1fd73da841f6" /><Relationship Type="http://schemas.openxmlformats.org/officeDocument/2006/relationships/notesMaster" Target="/ppt/notesMasters/notesMaster1.xml" Id="Rc33e2cd93ae1482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7685310ace74e79" /><Relationship Type="http://schemas.openxmlformats.org/officeDocument/2006/relationships/notesMaster" Target="/ppt/notesMasters/notesMaster1.xml" Id="Rbac27c52256f46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Author-developed content based on the public source set listed on slide 15.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Sources: HKMA Fintech Promotion Blueprint (2026); HKMA sector review (2025); author analysis.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Sources: HKMA Fintech Promotion Blueprint (2026); HKMA/HKIMR GenAI study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Sources: HKMA, HKAB, Bain, EPAM, HKIB and six bank disclosures; author scoring.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Sources: 2024 annual reports and public disclosures of six representative Chinese banks in Hong Kong.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Sources: HKMA Wealth Management Connect, cross-boundary payment and e-CNY publications (2024-2025).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Source: HKMA Research Memorandum, Assessing the Effects of CDI on SME Loans (2026).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Source: Author recommendations based on HKMA, consumer research and bank benchmarking.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Source: Author roadmap based on the prioritized demand map and public evidence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Source: Author synthesis; bilingual adaptation prepared for Hong Kong management communication.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Source: Author recommendation; bilingual management demonstration.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Source: Author communication redesign based on the original independent report.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Source: Author information-visualization redesign.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Sources: Six bank annual reports and public disclosures; author benchmarking method.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Full source list: 22 publicly available documents reviewed through August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4edd1120a64e1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996909ed394d5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c09d9227fe4ed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5d107c227046e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ea186a22ab47e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56156d05024ffe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30e21610ce4084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d26a93cbc04f04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68a4195a6c48bf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3e64dcd57448ba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4ab9cde64448d3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4052786-EF62-4597-95EC-68A781E097F3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93B2B37-A32E-46BE-8E8B-8C4F65AC241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0332CF9-2A4E-431C-8618-612C3F44078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BBE4D42-13CD-4A0A-9B3F-2BD25735392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B361E67-4848-4E89-BB5A-A86FE03C49C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C4F68BA-E055-470F-AA71-40C1432A18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E138DD4-F23A-4E3C-B48B-2C746B25F64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B99DE4A-A887-44BD-BAA5-E6394E3114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40FF7D4-428B-444D-A17A-3E8BF67577B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F9EE9F0-7227-4DD6-B164-7F8AB93A272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A11C2E4-5DBE-4C5A-BC9B-272E22D882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B2E15B4-BAE5-439A-9AEF-292042DEEC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DD189E0-E7B8-4404-B2FE-CA4732B8E7D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CCA1310-D84A-422B-B148-FF5D74D1618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E42DA8D-9A45-4B30-A98F-3C55EACA38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F59D84A-AAD6-4496-9DB6-2813BAD3BA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C8FF192-14AC-44C4-82F7-E4A08FD16BA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ABB0700-AE32-4825-9079-19D0D6ACD1D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26A0225B-F43D-48BE-903D-E8CAC583F7A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266391F-E11E-493F-8E67-81B84249572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1A97C94F-A95E-4568-81AC-43CA35CFD9B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A01AB2E-BC70-4C44-8739-55B4E9351E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3C8A176-6F1A-4132-A1C9-3D6FB3CEBA2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AA4C21A-289B-49B7-B3ED-5542397916B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6CE7441A-A529-491E-9A2B-46AE6259895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8DFFEAC3-5316-4223-A2FD-34580DFD05E5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1445B643-CACF-4C84-9702-FE6041741E3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ADDB38B8-07F8-4900-8CEC-3EA69D06D59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25F29976-1330-4CCF-9F28-A72EB6364E3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54EF55F-B77D-49E4-8445-D61E9D96ED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DDEC7ED8-3D2D-43B1-BA79-67BC8C68FE8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24111A1C-82E3-402A-BCED-27426A85B22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3E474ED8-8C37-4ADC-850D-EBC4D7A2D2E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52AD548F-42F8-4E78-9C22-5C8E3A03424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857747E7-E573-483E-B465-500EC0FADFF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F76111BE-BA4F-49D6-8E88-43009FB9F7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840DF9E-1D1E-4957-8F09-3D78A55A3B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5E9AEB0-43F1-46C0-9801-8CF84799FDD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9C9C34A-4A4A-4E8E-B33A-A01C84EF9B1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2E0BC5A-5562-4DEB-ABB6-C142B77A8B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51D86C0-8FAD-451E-A009-263CD7FE1AA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3C9C926-DC23-4426-9413-6DDCE358F0E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D893329-ECA0-49DB-A4E0-C9C589BF63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885F5BC-3503-49B8-BFC6-D25E209480B2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073314ED-551A-409F-AA83-17965B9CD1E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9EA3BAE-F831-4B2C-981D-8BDA4FFB717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8862A16A-C031-41DB-91AC-1403F68C288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939DC11-81DD-45DA-90D3-598BEB1290B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1A2FE5C-402A-4868-AC99-5BD8B6EABD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C60E93F3-A017-4300-B4CA-4628522F551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FB33069-8143-43C6-99F4-E52EEDE9C07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8C5044F-E1F4-4135-9BB0-DFA458341D8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3177611-0D0D-48CC-BF61-EB800A2E827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B0605754-C20E-4AB6-8207-50EDDF1A42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09D3D1A-61E2-4275-A923-FA6A89175E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C5C40FA-7D50-4406-B08C-9609781A81C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8F8BDA5-35B4-4F51-BE89-843D4C7411D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18B9A61-0A36-4FD0-8DB4-A9DF5B6018F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32965bdf9043d6" /><Relationship Type="http://schemas.openxmlformats.org/officeDocument/2006/relationships/slideLayout" Target="/ppt/slideLayouts/slideLayout1.xml" Id="R9026454a0e0649a3" /><Relationship Type="http://schemas.openxmlformats.org/officeDocument/2006/relationships/slideLayout" Target="/ppt/slideLayouts/slideLayout2.xml" Id="Rc6e83cf33a7349ae" /><Relationship Type="http://schemas.openxmlformats.org/officeDocument/2006/relationships/slideLayout" Target="/ppt/slideLayouts/slideLayout3.xml" Id="R943dcaa77a634e03" /><Relationship Type="http://schemas.openxmlformats.org/officeDocument/2006/relationships/slideLayout" Target="/ppt/slideLayouts/slideLayout4.xml" Id="R6b9465a6cf144381" /><Relationship Type="http://schemas.openxmlformats.org/officeDocument/2006/relationships/slideLayout" Target="/ppt/slideLayouts/slideLayout5.xml" Id="Rf3518da5300f47e1" /><Relationship Type="http://schemas.openxmlformats.org/officeDocument/2006/relationships/slideLayout" Target="/ppt/slideLayouts/slideLayout6.xml" Id="R70fe143f26fa4e6d" /><Relationship Type="http://schemas.openxmlformats.org/officeDocument/2006/relationships/slideLayout" Target="/ppt/slideLayouts/slideLayout7.xml" Id="R39d74a0ee4f24897" /><Relationship Type="http://schemas.openxmlformats.org/officeDocument/2006/relationships/slideLayout" Target="/ppt/slideLayouts/slideLayout8.xml" Id="R89d4a1d0e7124959" /><Relationship Type="http://schemas.openxmlformats.org/officeDocument/2006/relationships/slideLayout" Target="/ppt/slideLayouts/slideLayout9.xml" Id="R0a7d01fe86a84ae7" /><Relationship Type="http://schemas.openxmlformats.org/officeDocument/2006/relationships/slideLayout" Target="/ppt/slideLayouts/slideLayout10.xml" Id="R12eb0c9033dd46e8" /><Relationship Type="http://schemas.openxmlformats.org/officeDocument/2006/relationships/slideLayout" Target="/ppt/slideLayouts/slideLayout11.xml" Id="Reed09142f2804016" /></Relationships>
</file>

<file path=ppt/slideMasters/slideMaster1.xml><?xml version="1.0" encoding="utf-8"?>
<p:sldMaster xmlns:p="http://schemas.openxmlformats.org/presentationml/2006/main">
  <p:cSld name="Ava Corporate Insight Master - 12 Column Grid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1002CD11-15F4-46EC-85C0-490BAACFE9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6304509-69BD-4F6E-A0DE-01D160CC25D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C49D664-F281-41DA-A648-99EBA668514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1B8C986-FFC3-479B-B70E-A760B8F7634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8C2A37C-D315-4191-BF49-8A58F8C6DF28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26454a0e0649a3"/>
    <p:sldLayoutId xmlns:r="http://schemas.openxmlformats.org/officeDocument/2006/relationships" id="2147483650" r:id="Rc6e83cf33a7349ae"/>
    <p:sldLayoutId xmlns:r="http://schemas.openxmlformats.org/officeDocument/2006/relationships" id="2147483651" r:id="R943dcaa77a634e03"/>
    <p:sldLayoutId xmlns:r="http://schemas.openxmlformats.org/officeDocument/2006/relationships" id="2147483652" r:id="R6b9465a6cf144381"/>
    <p:sldLayoutId xmlns:r="http://schemas.openxmlformats.org/officeDocument/2006/relationships" id="2147483653" r:id="Rf3518da5300f47e1"/>
    <p:sldLayoutId xmlns:r="http://schemas.openxmlformats.org/officeDocument/2006/relationships" id="2147483654" r:id="R70fe143f26fa4e6d"/>
    <p:sldLayoutId xmlns:r="http://schemas.openxmlformats.org/officeDocument/2006/relationships" id="2147483655" r:id="R39d74a0ee4f24897"/>
    <p:sldLayoutId xmlns:r="http://schemas.openxmlformats.org/officeDocument/2006/relationships" id="2147483656" r:id="R89d4a1d0e7124959"/>
    <p:sldLayoutId xmlns:r="http://schemas.openxmlformats.org/officeDocument/2006/relationships" id="2147483657" r:id="R0a7d01fe86a84ae7"/>
    <p:sldLayoutId xmlns:r="http://schemas.openxmlformats.org/officeDocument/2006/relationships" id="2147483658" r:id="R12eb0c9033dd46e8"/>
    <p:sldLayoutId xmlns:r="http://schemas.openxmlformats.org/officeDocument/2006/relationships" id="2147483659" r:id="Reed09142f2804016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Ava Corporate Insigh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KaiTi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KaiTi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932c34af368486c" /><Relationship Type="http://schemas.openxmlformats.org/officeDocument/2006/relationships/image" Target="/ppt/media/image.png" Id="R3a2370ae56674985" /><Relationship Type="http://schemas.openxmlformats.org/officeDocument/2006/relationships/notesSlide" Target="/ppt/notesSlides/notesSlide1.xml" Id="Ra76651d2004f46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195b6af884b4e1b" /><Relationship Type="http://schemas.openxmlformats.org/officeDocument/2006/relationships/notesSlide" Target="/ppt/notesSlides/notesSlide2.xml" Id="Rf92d8bd19de041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05751c302c94614" /><Relationship Type="http://schemas.openxmlformats.org/officeDocument/2006/relationships/notesSlide" Target="/ppt/notesSlides/notesSlide3.xml" Id="Rfd331ff308404fa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1f6f9414ce34198" /><Relationship Type="http://schemas.openxmlformats.org/officeDocument/2006/relationships/notesSlide" Target="/ppt/notesSlides/notesSlide4.xml" Id="Rc5c8ffa22f8341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14776d87f514c86" /><Relationship Type="http://schemas.openxmlformats.org/officeDocument/2006/relationships/notesSlide" Target="/ppt/notesSlides/notesSlide5.xml" Id="Rf4c4e08e86b743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bc40f5b163948d9" /><Relationship Type="http://schemas.openxmlformats.org/officeDocument/2006/relationships/notesSlide" Target="/ppt/notesSlides/notesSlide6.xml" Id="R6f98e256a76c4b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9f767500fb84da7" /><Relationship Type="http://schemas.openxmlformats.org/officeDocument/2006/relationships/notesSlide" Target="/ppt/notesSlides/notesSlide7.xml" Id="R6885a0d91e824bf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755df03113948ae" /><Relationship Type="http://schemas.openxmlformats.org/officeDocument/2006/relationships/notesSlide" Target="/ppt/notesSlides/notesSlide8.xml" Id="R8d3e61e3279249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47fa3660a044901" /><Relationship Type="http://schemas.openxmlformats.org/officeDocument/2006/relationships/notesSlide" Target="/ppt/notesSlides/notesSlide9.xml" Id="R71f4a83f89314c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dc1e11bfcc74571" /><Relationship Type="http://schemas.openxmlformats.org/officeDocument/2006/relationships/notesSlide" Target="/ppt/notesSlides/notesSlide10.xml" Id="Rbecd87584a59412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76de99a25104178" /><Relationship Type="http://schemas.openxmlformats.org/officeDocument/2006/relationships/notesSlide" Target="/ppt/notesSlides/notesSlide11.xml" Id="R017dd53f9d6c4c3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94edeb87466494c" /><Relationship Type="http://schemas.openxmlformats.org/officeDocument/2006/relationships/notesSlide" Target="/ppt/notesSlides/notesSlide12.xml" Id="R1da861d764844a6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7d6b35350dc4887" /><Relationship Type="http://schemas.openxmlformats.org/officeDocument/2006/relationships/notesSlide" Target="/ppt/notesSlides/notesSlide13.xml" Id="Rbc6acae398dd4cf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c070d4cb6d54c81" /><Relationship Type="http://schemas.openxmlformats.org/officeDocument/2006/relationships/notesSlide" Target="/ppt/notesSlides/notesSlide14.xml" Id="Ra469d64ad90a43d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13bb60bed92439f" /><Relationship Type="http://schemas.openxmlformats.org/officeDocument/2006/relationships/notesSlide" Target="/ppt/notesSlides/notesSlide15.xml" Id="R9171b08136964de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0C29AFE7-FBA7-4C84-80BC-D95B0323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39E5157-3B2B-4BB3-B6D3-553508AE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051560"/>
            <a:ext cx="10058400" cy="1298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4400" b="1">
                <a:solidFill>
                  <a:srgbClr val="051C2C"/>
                </a:solidFill>
                <a:latin typeface="Georgia"/>
                <a:ea typeface="Georgia"/>
                <a:cs typeface="Georgia"/>
              </a:defRPr>
            </a:pPr>
            <a:r>
              <a:t>Hong Kong</a:t>
            </a:r>
            <a:br/>
            <a:r>
              <a:t>Chinese Banks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D80BE4B-4E4F-43E3-AFDA-FA4869A4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69464"/>
            <a:ext cx="100584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From fintech adoption to measurable value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8EFCEAD-E0EB-44ED-8F07-2F83390D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94176"/>
            <a:ext cx="100584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Ava MI Xinyu | Corporate insight case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7422740-F353-412E-95C6-183CA12A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06824"/>
            <a:ext cx="1005840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August 2026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395C48E3-2DD4-4BF7-94AA-9718ACAE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217920"/>
            <a:ext cx="4206240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pic>
        <p:nvPicPr>
          <p:cNvPr id="17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2370ae566749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98079" y="0"/>
            <a:ext cx="4693615" cy="6858000"/>
          </a:xfrm>
          <a:prstGeom xmlns:a="http://schemas.openxmlformats.org/drawingml/2006/main" prst="rect">
            <a:avLst/>
          </a:prstGeom>
        </p:spPr>
      </p:pic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5B47986-D681-440D-A651-698663A3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</p:spTree>
    <p:extLst>
      <p:ext uri="{BB962C8B-B14F-4D97-AF65-F5344CB8AC3E}">
        <p14:creationId xmlns:p14="http://schemas.microsoft.com/office/powerpoint/2010/main" val="121935248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D08F4813-CEC8-4E50-9F7B-DE4718F3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Integration depth now drives value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9A9C3E1-7520-4106-B216-75FD1AE0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BE87A37E-9E3E-403D-875A-B39602A50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1072865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2FBDC57-6A16-4651-A8E4-9D6B6F33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280160"/>
            <a:ext cx="10180015" cy="914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Adoption is widespread; advantage now comes from connecting journeys, data and risk decisions.</a:t>
            </a: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52DA72EB-0A7E-472F-A4CE-92B9ADCA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6032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F3A710D8-5B26-4DE1-9D77-9FE8EDC47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2560320"/>
            <a:ext cx="32004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Where to focus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532240D-4FFE-4406-9223-634D1C4F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60320"/>
            <a:ext cx="68580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Prioritize cross-border journeys, SME data and omnichannel service.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767D9338-AD3C-46E0-B260-7AD75D8B6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10896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Oval 9">
            <a:extLst xmlns:a="http://schemas.openxmlformats.org/drawingml/2006/main">
              <a:ext uri="{FF2B5EF4-FFF2-40B4-BE49-F238E27FC236}">
                <a16:creationId xmlns:a16="http://schemas.microsoft.com/office/drawing/2014/main" id="{7B3B6312-E08E-4303-BA5C-4FDEBB6B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8328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9018AACB-C25A-455C-9314-A517046D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383280"/>
            <a:ext cx="32004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Why now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3E04F02E-5993-4BBF-877D-82E00B0F5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383280"/>
            <a:ext cx="68580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New infrastructure makes integration commercially actionable.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FDF537C6-F898-44C1-88A6-3625EC623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93192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8876AA5B-8AF2-41A4-AD42-D59A1648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0624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8F16878A-99F8-48EB-856E-35303084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206240"/>
            <a:ext cx="32004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What changes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4EF7CE22-DCB1-409D-949E-917A7CC33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06240"/>
            <a:ext cx="68580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Measure completion, value and risk-adjusted efficiency.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5A4F6CA9-6F3A-41CF-B28A-30DDF4B8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75488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A24DABA9-2A64-4909-9B5E-8F6EE587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02920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7CE22714-DCC0-4105-9AFE-70D63C9D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5029200"/>
            <a:ext cx="32004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What to do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9E398E00-7D99-4233-A71F-D987DC0CC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029200"/>
            <a:ext cx="685800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Own journeys, reuse data and scale controlled AI.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0DEFCFBB-03BA-41D5-A276-25EC02E9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57784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74576C7C-6573-4F22-A54E-92D3E429B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Sources: HKMA Fintech Promotion Blueprint (2026); HKMA sector review (2025); author analysis.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6939E029-8560-4220-AF02-187E9C290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2/15</a:t>
            </a:r>
          </a:p>
        </p:txBody>
      </p:sp>
    </p:spTree>
    <p:extLst>
      <p:ext uri="{BB962C8B-B14F-4D97-AF65-F5344CB8AC3E}">
        <p14:creationId xmlns:p14="http://schemas.microsoft.com/office/powerpoint/2010/main" val="199214559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6639D38B-DEE7-414B-859D-B02A1E89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Adoption has outpaced value realization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E86EFA4-7475-49E6-B7DF-2D8B1B34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6765CF0-8C8C-457F-BAF7-CCFDEF73A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2545003" cy="4389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E166E9D-0F9D-47EC-B61B-E8E4C7C1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2545003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2A45CD73-BC2D-4461-ADAE-7D96F687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8281" y="146304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95%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93527BA-03C7-470F-A5CE-C5FCB0A0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11680"/>
            <a:ext cx="217924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Fintech adoption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9E15DC9E-A501-455D-B2DC-D258769F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468880"/>
            <a:ext cx="1813483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7229CDC-57FD-44F0-906B-B1D946B4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51760"/>
            <a:ext cx="2179243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Banks report broad adoption, including all retail banks in the survey.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B89B1BCB-7565-488D-9CC2-4449209B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03" y="1280160"/>
            <a:ext cx="2545003" cy="4389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1BEB2683-5AAA-435F-9D78-59326948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9403" y="1280160"/>
            <a:ext cx="2545003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4C1FA0F0-287D-4DC4-9B9C-AE8C6F880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165" y="146304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97%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36E1002F-7845-4F5E-BF7E-E3A9F874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2283" y="2011680"/>
            <a:ext cx="217924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RegTech adoption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634E8FD6-4E02-4B6A-BB5F-9FB8E037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5163" y="2468880"/>
            <a:ext cx="1813483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117C00A0-997A-46D8-9AE3-F6C74F41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2283" y="2651760"/>
            <a:ext cx="2179243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Use has increased from 83% three years earlier.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5C1C4BFA-31C0-44AB-88B7-00E213D1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7287" y="1280160"/>
            <a:ext cx="2545003" cy="4389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4F66722D-3C25-4CEB-A6F9-9DBAA0A0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7287" y="1280160"/>
            <a:ext cx="2545003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459F1A2C-854A-473D-BCDB-A870E759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4049" y="146304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61%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3C5C5040-0374-4DF3-A10E-3411D0D8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0167" y="2011680"/>
            <a:ext cx="217924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Data and cyber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26A65E85-1CBD-4EBC-8D44-FCA50EE3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047" y="2468880"/>
            <a:ext cx="1813483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DB09BEFD-2FFB-45DF-A6F1-4B1EA981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0167" y="2651760"/>
            <a:ext cx="2179243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Institutions still identify data and cybersecurity as key obstacles.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D2E87076-EFD8-40C0-AF9E-F6A76363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171" y="1280160"/>
            <a:ext cx="2545003" cy="4389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5A29BDF2-7F25-4492-93EA-B5FB1F03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171" y="1280160"/>
            <a:ext cx="2545003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FA366773-93A7-454C-8D60-1F7865642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1933" y="146304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75%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A04CB1AC-4E99-470D-9436-20B652F7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051" y="2011680"/>
            <a:ext cx="2179243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GenAI activity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4ABD7EAB-4E1B-473D-804A-CFA9317B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0931" y="2468880"/>
            <a:ext cx="1813483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823475A2-FF0E-4B33-9A5C-01B35D53D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051" y="2651760"/>
            <a:ext cx="2179243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Financial institutions are implementing or exploring GenAI use cases.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87104B22-A8EE-4A2B-ADAC-810EFEC4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Sources: HKMA Fintech Promotion Blueprint (2026); HKMA/HKIMR GenAI study (2025).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72EC6CFD-68B0-4483-9D6A-4DA39A34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3/15</a:t>
            </a:r>
          </a:p>
        </p:txBody>
      </p:sp>
    </p:spTree>
    <p:extLst>
      <p:ext uri="{BB962C8B-B14F-4D97-AF65-F5344CB8AC3E}">
        <p14:creationId xmlns:p14="http://schemas.microsoft.com/office/powerpoint/2010/main" val="210107098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D5A9866F-987C-4481-BB80-2ED1EAE7E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Three needs deserve priority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F668A1C5-0C92-49ED-ACA5-9F00137F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36F2FA2-CFA0-4B8A-B4A6-2CACBDBD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463040"/>
            <a:ext cx="1828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Cross-border journeys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F337881-B69A-44F9-ADDC-3F800E2EA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1572768"/>
            <a:ext cx="685800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2CD674AB-E5BB-4CD6-8847-98088E0B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1572768"/>
            <a:ext cx="685800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7F915116-C06B-43C7-A3C0-D0D3902B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1463040"/>
            <a:ext cx="9144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100%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018B080-D1F3-4F1B-921D-F78DBE0A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057400"/>
            <a:ext cx="914400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CD30DFD-6E64-412C-83C8-0B766B59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057400"/>
            <a:ext cx="1828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Real-time risk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01D621BE-8B40-4283-B6FB-A2F5D2EC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167128"/>
            <a:ext cx="685800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1C4C4E18-CB45-4E3B-B8C5-9BE9DB2C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167128"/>
            <a:ext cx="658368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2828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30FBFCB-6046-42DE-B2B2-C54EEE79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2057400"/>
            <a:ext cx="9144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96%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02518465-C269-44E6-81ED-BEC52D19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651760"/>
            <a:ext cx="914400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A261E00D-62F7-4719-8B5B-A3CEBF8FB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651760"/>
            <a:ext cx="1828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SME data connectivity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AD4204BC-56DD-4F3A-9300-F43585255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761488"/>
            <a:ext cx="685800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2A443241-18D5-4BE6-B451-E4CB723A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761488"/>
            <a:ext cx="630936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BA6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F1BFEC91-FC9E-4060-8B8F-C2CE3017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2651760"/>
            <a:ext cx="9144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92%</a:t>
            </a:r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189BECA7-BB5B-4FD6-ABB9-49859C94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46120"/>
            <a:ext cx="914400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D296F0D-1B9E-4820-B374-094559D8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246120"/>
            <a:ext cx="1828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Omnichannel experience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F5F9F096-DDFA-4FFD-A179-399E8D7F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355848"/>
            <a:ext cx="685800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06756036-B774-42AF-8965-E5A7B390E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355848"/>
            <a:ext cx="617220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A53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23B7D0CA-8F99-47AA-8058-D1981C64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3246120"/>
            <a:ext cx="9144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90%</a:t>
            </a: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137DF43F-8F50-45E5-973C-65F2FB25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840480"/>
            <a:ext cx="914400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853B046E-5F71-4AD8-8250-C73D3E7E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840480"/>
            <a:ext cx="1828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Core modernization</a:t>
            </a:r>
          </a:p>
        </p:txBody>
      </p:sp>
      <p:sp>
        <p:nvSpPr>
          <p:cNvPr id="25" name="Rectangle 24">
            <a:extLst xmlns:a="http://schemas.openxmlformats.org/drawingml/2006/main">
              <a:ext uri="{FF2B5EF4-FFF2-40B4-BE49-F238E27FC236}">
                <a16:creationId xmlns:a16="http://schemas.microsoft.com/office/drawing/2014/main" id="{36BD3E71-30FB-4AD5-A3A6-46D515DC2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950208"/>
            <a:ext cx="685800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B1E001B0-D4A0-478A-BD1A-EAB498D2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950208"/>
            <a:ext cx="521208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6666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93F3EC84-48E9-4E57-B1CD-DF249729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3840480"/>
            <a:ext cx="9144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76%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676BD7F4-9D01-410E-AC5D-2B417967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434840"/>
            <a:ext cx="914400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976F5A81-C4D0-48CB-AC87-C4981302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434840"/>
            <a:ext cx="1828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AI scale and talent</a:t>
            </a:r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364988F9-149E-4FD8-9624-BEFA1074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544568"/>
            <a:ext cx="685800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487ED325-D572-427F-945A-A62DD0BD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544568"/>
            <a:ext cx="4663440" cy="365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6666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8B4E1D68-EBB1-4DF9-A642-D3BC5416E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4080" y="4434840"/>
            <a:ext cx="9144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68%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12D4F983-9CA8-4119-8A6C-8E206139F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760720"/>
            <a:ext cx="10728655" cy="6400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3BCF014F-30D8-4D56-95D4-3DA9EF6C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760720"/>
            <a:ext cx="137160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Implication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4F4B20E9-6B77-4D5C-9DA3-E9C2F662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0" y="5760720"/>
            <a:ext cx="8625535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Concentrate management attention where urgency and evidence of value overlap.</a:t>
            </a:r>
          </a:p>
        </p:txBody>
      </p:sp>
      <p:sp>
        <p:nvSpPr>
          <p:cNvPr id="36" name="TextBox 35">
            <a:extLst xmlns:a="http://schemas.openxmlformats.org/drawingml/2006/main">
              <a:ext uri="{FF2B5EF4-FFF2-40B4-BE49-F238E27FC236}">
                <a16:creationId xmlns:a16="http://schemas.microsoft.com/office/drawing/2014/main" id="{D8263EC2-E315-4182-BC22-6032A43BB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Sources: HKMA, HKAB, Bain, EPAM, HKIB and six bank disclosures; author scoring.</a:t>
            </a: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E7891D1F-681A-4DF0-AB44-3DF41CC4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4/15</a:t>
            </a:r>
          </a:p>
        </p:txBody>
      </p:sp>
    </p:spTree>
    <p:extLst>
      <p:ext uri="{BB962C8B-B14F-4D97-AF65-F5344CB8AC3E}">
        <p14:creationId xmlns:p14="http://schemas.microsoft.com/office/powerpoint/2010/main" val="87028312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44647E37-3B07-462F-958B-4EDC03D55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Scaled outcomes vary across banks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A502453-0D0C-4243-AAF5-A0999239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378FA36-D124-47F0-88B7-EB0CB9E0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12344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Bank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5C0DD70-99F9-4084-B373-0F0B9D6EB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1280160"/>
            <a:ext cx="10515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X-border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4683A92-5CCC-4C36-9B12-EB569601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1280160"/>
            <a:ext cx="960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Data/SME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DB2751BF-71AB-479F-9B2A-3DED4B243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1280160"/>
            <a:ext cx="960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Digi CX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D3353BC-A8B5-4EC6-9E0D-CED899985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280160"/>
            <a:ext cx="960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Risk/ops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645A1F5-D85F-486C-AE66-93E6CB96A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1280160"/>
            <a:ext cx="5559552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Public outcome evidence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CA47061A-0862-4D4E-AEA9-FE5F9A50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691640"/>
            <a:ext cx="10728655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4DA1A94-3042-4CCF-9B77-9C9EE85B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783080"/>
            <a:ext cx="123444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BOC Hong Kong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EC150226-F12D-4058-BDD3-482910AA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1783080"/>
            <a:ext cx="105156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DC9561B-3121-4F3D-AA25-C8AAD26EC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1783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62E40520-B246-4211-A0C6-62995470A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1783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AEA653FB-46DE-4960-B91A-AB714ABF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1783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27936E62-98BE-4C2C-BEB1-3DEE96621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1783080"/>
            <a:ext cx="5559552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Mobile clients +18%; iGTB volume +59%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60FF9F78-0642-4191-864C-340A060E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4508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B8B15422-E3A7-4EF2-B79F-EE7F90EB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45080"/>
            <a:ext cx="123444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CCB Asia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C0D33FF3-13AA-41AA-9F79-E1E13407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2545080"/>
            <a:ext cx="105156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F882BF23-8830-40C6-A90D-E3AD25D43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2545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20B2BDA6-B341-43A5-A8B2-73B7AF199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2545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CBD6F773-DBD8-4A95-A382-757F3E74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2545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ACCEC63D-B9D5-44A0-A91E-90331D94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2545080"/>
            <a:ext cx="5559552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Digital Wealth 2.0; multiple pilots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84275A04-CC81-4BFC-8CCD-6FA64ACD5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0708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6B8CD7E9-C751-4BE9-A579-1F5A9EDF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07080"/>
            <a:ext cx="123444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ICBC Asia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1298B5FB-2BED-4F26-92D1-90DC0225F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3307080"/>
            <a:ext cx="105156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1138256B-B84D-494A-8C3C-1B405DDCB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3307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4ED245A9-A84B-42EF-A02F-F23D4C94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3307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6C74BCD8-038A-44E3-B200-F7CBF73B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3307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D94319F9-9944-48AE-833C-C323A919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3307080"/>
            <a:ext cx="5559552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Effective retail clients +12%</a:t>
            </a:r>
          </a:p>
        </p:txBody>
      </p:sp>
      <p:sp>
        <p:nvSpPr>
          <p:cNvPr id="31" name="Rectangle 30">
            <a:extLst xmlns:a="http://schemas.openxmlformats.org/drawingml/2006/main">
              <a:ext uri="{FF2B5EF4-FFF2-40B4-BE49-F238E27FC236}">
                <a16:creationId xmlns:a16="http://schemas.microsoft.com/office/drawing/2014/main" id="{F1FCAFA0-C978-4CCD-B37F-C01AED49E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06908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499A662E-D4CD-45E6-8946-768D1297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069080"/>
            <a:ext cx="123444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CNCBI</a:t>
            </a: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D69C80E7-2B51-42D6-BC2C-3F4B8D48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4069080"/>
            <a:ext cx="105156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DF424FAB-B469-4B5D-981C-4AD78EC8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4069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71D5F18B-63EB-442B-8C9F-5E757D59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4069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</a:t>
            </a:r>
          </a:p>
        </p:txBody>
      </p:sp>
      <p:sp>
        <p:nvSpPr>
          <p:cNvPr id="36" name="TextBox 35">
            <a:extLst xmlns:a="http://schemas.openxmlformats.org/drawingml/2006/main">
              <a:ext uri="{FF2B5EF4-FFF2-40B4-BE49-F238E27FC236}">
                <a16:creationId xmlns:a16="http://schemas.microsoft.com/office/drawing/2014/main" id="{BDE931E5-7169-46E3-94C8-5451FCBDB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4069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DF092D8C-BDCF-4534-BD57-1AFF3350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4069080"/>
            <a:ext cx="5559552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&gt;90% transactions digital; inMotion +30%</a:t>
            </a:r>
          </a:p>
        </p:txBody>
      </p:sp>
      <p:sp>
        <p:nvSpPr>
          <p:cNvPr id="38" name="Rectangle 37">
            <a:extLst xmlns:a="http://schemas.openxmlformats.org/drawingml/2006/main">
              <a:ext uri="{FF2B5EF4-FFF2-40B4-BE49-F238E27FC236}">
                <a16:creationId xmlns:a16="http://schemas.microsoft.com/office/drawing/2014/main" id="{E30903B6-FB3C-4DC8-8D2E-0A372B1F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83108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9" name="TextBox 38">
            <a:extLst xmlns:a="http://schemas.openxmlformats.org/drawingml/2006/main">
              <a:ext uri="{FF2B5EF4-FFF2-40B4-BE49-F238E27FC236}">
                <a16:creationId xmlns:a16="http://schemas.microsoft.com/office/drawing/2014/main" id="{B317EAB5-300B-4F15-B352-A9AAB389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831080"/>
            <a:ext cx="123444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BOCOM HK</a:t>
            </a:r>
          </a:p>
        </p:txBody>
      </p:sp>
      <p:sp>
        <p:nvSpPr>
          <p:cNvPr id="40" name="TextBox 39">
            <a:extLst xmlns:a="http://schemas.openxmlformats.org/drawingml/2006/main">
              <a:ext uri="{FF2B5EF4-FFF2-40B4-BE49-F238E27FC236}">
                <a16:creationId xmlns:a16="http://schemas.microsoft.com/office/drawing/2014/main" id="{55D7DBC1-0C9A-4EC6-A795-2C2DD4D9C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4831080"/>
            <a:ext cx="105156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41" name="TextBox 40">
            <a:extLst xmlns:a="http://schemas.openxmlformats.org/drawingml/2006/main">
              <a:ext uri="{FF2B5EF4-FFF2-40B4-BE49-F238E27FC236}">
                <a16:creationId xmlns:a16="http://schemas.microsoft.com/office/drawing/2014/main" id="{155B6F37-EC92-4694-9FCB-EE8B736B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4831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42" name="TextBox 41">
            <a:extLst xmlns:a="http://schemas.openxmlformats.org/drawingml/2006/main">
              <a:ext uri="{FF2B5EF4-FFF2-40B4-BE49-F238E27FC236}">
                <a16:creationId xmlns:a16="http://schemas.microsoft.com/office/drawing/2014/main" id="{EF2A0AD6-3D07-488C-88BC-17662DE7B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4831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Limited</a:t>
            </a:r>
          </a:p>
        </p:txBody>
      </p:sp>
      <p:sp>
        <p:nvSpPr>
          <p:cNvPr id="43" name="TextBox 42">
            <a:extLst xmlns:a="http://schemas.openxmlformats.org/drawingml/2006/main">
              <a:ext uri="{FF2B5EF4-FFF2-40B4-BE49-F238E27FC236}">
                <a16:creationId xmlns:a16="http://schemas.microsoft.com/office/drawing/2014/main" id="{936827B3-0D92-4D38-83B8-EF290114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4831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Limited</a:t>
            </a:r>
          </a:p>
        </p:txBody>
      </p:sp>
      <p:sp>
        <p:nvSpPr>
          <p:cNvPr id="44" name="TextBox 43">
            <a:extLst xmlns:a="http://schemas.openxmlformats.org/drawingml/2006/main">
              <a:ext uri="{FF2B5EF4-FFF2-40B4-BE49-F238E27FC236}">
                <a16:creationId xmlns:a16="http://schemas.microsoft.com/office/drawing/2014/main" id="{3FCA5210-5295-4696-8BE4-71EAAE74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4831080"/>
            <a:ext cx="5559552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Services disclosed; outcomes limited</a:t>
            </a:r>
          </a:p>
        </p:txBody>
      </p:sp>
      <p:sp>
        <p:nvSpPr>
          <p:cNvPr id="45" name="Rectangle 44">
            <a:extLst xmlns:a="http://schemas.openxmlformats.org/drawingml/2006/main">
              <a:ext uri="{FF2B5EF4-FFF2-40B4-BE49-F238E27FC236}">
                <a16:creationId xmlns:a16="http://schemas.microsoft.com/office/drawing/2014/main" id="{6AED9A56-0715-40BE-A448-9C2BDC37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59308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6" name="TextBox 45">
            <a:extLst xmlns:a="http://schemas.openxmlformats.org/drawingml/2006/main">
              <a:ext uri="{FF2B5EF4-FFF2-40B4-BE49-F238E27FC236}">
                <a16:creationId xmlns:a16="http://schemas.microsoft.com/office/drawing/2014/main" id="{3EF9CB05-5444-47AD-8545-C4C6D7BA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593080"/>
            <a:ext cx="123444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ABC HK</a:t>
            </a:r>
          </a:p>
        </p:txBody>
      </p:sp>
      <p:sp>
        <p:nvSpPr>
          <p:cNvPr id="47" name="TextBox 46">
            <a:extLst xmlns:a="http://schemas.openxmlformats.org/drawingml/2006/main">
              <a:ext uri="{FF2B5EF4-FFF2-40B4-BE49-F238E27FC236}">
                <a16:creationId xmlns:a16="http://schemas.microsoft.com/office/drawing/2014/main" id="{AC86184E-00CC-4DF4-91BE-CEE418654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5593080"/>
            <a:ext cx="105156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Limited</a:t>
            </a:r>
          </a:p>
        </p:txBody>
      </p:sp>
      <p:sp>
        <p:nvSpPr>
          <p:cNvPr id="48" name="TextBox 47">
            <a:extLst xmlns:a="http://schemas.openxmlformats.org/drawingml/2006/main">
              <a:ext uri="{FF2B5EF4-FFF2-40B4-BE49-F238E27FC236}">
                <a16:creationId xmlns:a16="http://schemas.microsoft.com/office/drawing/2014/main" id="{2F352F99-3902-4E5B-982E-9BFDE101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5593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49" name="TextBox 48">
            <a:extLst xmlns:a="http://schemas.openxmlformats.org/drawingml/2006/main">
              <a:ext uri="{FF2B5EF4-FFF2-40B4-BE49-F238E27FC236}">
                <a16:creationId xmlns:a16="http://schemas.microsoft.com/office/drawing/2014/main" id="{0F44F949-BC66-4806-9B44-B6A9B0185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5593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Limited</a:t>
            </a:r>
          </a:p>
        </p:txBody>
      </p:sp>
      <p:sp>
        <p:nvSpPr>
          <p:cNvPr id="50" name="TextBox 49">
            <a:extLst xmlns:a="http://schemas.openxmlformats.org/drawingml/2006/main">
              <a:ext uri="{FF2B5EF4-FFF2-40B4-BE49-F238E27FC236}">
                <a16:creationId xmlns:a16="http://schemas.microsoft.com/office/drawing/2014/main" id="{591B64AA-C2B3-4D0F-A8B3-9CBB15F2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0" y="5593080"/>
            <a:ext cx="9601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Active</a:t>
            </a:r>
          </a:p>
        </p:txBody>
      </p:sp>
      <p:sp>
        <p:nvSpPr>
          <p:cNvPr id="51" name="TextBox 50">
            <a:extLst xmlns:a="http://schemas.openxmlformats.org/drawingml/2006/main">
              <a:ext uri="{FF2B5EF4-FFF2-40B4-BE49-F238E27FC236}">
                <a16:creationId xmlns:a16="http://schemas.microsoft.com/office/drawing/2014/main" id="{BF25C729-464B-481C-9D67-45C16498E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5593080"/>
            <a:ext cx="5559552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iPAP workflow live; scale not disclosed</a:t>
            </a:r>
          </a:p>
        </p:txBody>
      </p:sp>
      <p:sp>
        <p:nvSpPr>
          <p:cNvPr id="52" name="Rectangle 51">
            <a:extLst xmlns:a="http://schemas.openxmlformats.org/drawingml/2006/main">
              <a:ext uri="{FF2B5EF4-FFF2-40B4-BE49-F238E27FC236}">
                <a16:creationId xmlns:a16="http://schemas.microsoft.com/office/drawing/2014/main" id="{37A92B3E-5160-4D89-90B5-7B8809A8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355080"/>
            <a:ext cx="10728655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3" name="TextBox 52">
            <a:extLst xmlns:a="http://schemas.openxmlformats.org/drawingml/2006/main">
              <a:ext uri="{FF2B5EF4-FFF2-40B4-BE49-F238E27FC236}">
                <a16:creationId xmlns:a16="http://schemas.microsoft.com/office/drawing/2014/main" id="{25373734-275B-4972-9FB7-2A7D24F6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Sources: 2024 annual reports and public disclosures of six representative Chinese banks in Hong Kong.</a:t>
            </a:r>
          </a:p>
        </p:txBody>
      </p:sp>
      <p:sp>
        <p:nvSpPr>
          <p:cNvPr id="54" name="TextBox 53">
            <a:extLst xmlns:a="http://schemas.openxmlformats.org/drawingml/2006/main">
              <a:ext uri="{FF2B5EF4-FFF2-40B4-BE49-F238E27FC236}">
                <a16:creationId xmlns:a16="http://schemas.microsoft.com/office/drawing/2014/main" id="{19B8300B-4A64-409F-903C-6CC621A9C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5/15</a:t>
            </a:r>
          </a:p>
        </p:txBody>
      </p:sp>
    </p:spTree>
    <p:extLst>
      <p:ext uri="{BB962C8B-B14F-4D97-AF65-F5344CB8AC3E}">
        <p14:creationId xmlns:p14="http://schemas.microsoft.com/office/powerpoint/2010/main" val="214629027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A6FF2829-7256-43FC-A4BC-1C7FA2BB3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One journey can unlock five value pools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64F5851-209D-4DDF-A063-37279669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84BDD4D-40D3-4FDC-B477-B5A12103D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1889699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76F44DE6-0719-41CB-ADC4-5D8457D3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1889699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BA6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5F84DA42-417E-46C2-B9A8-CEE3DD771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463040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6BA6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1DD9B93-4E52-4833-9D42-73717408E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1463040"/>
            <a:ext cx="124961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6BA6"/>
                </a:solidFill>
                <a:latin typeface="Arial"/>
                <a:ea typeface="Arial"/>
                <a:cs typeface="Arial"/>
              </a:defRPr>
            </a:pPr>
            <a:r>
              <a:t>Identity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EB568CB4-F220-4D07-A992-DBAC4D4F5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011680"/>
            <a:ext cx="1706819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One consent and KYC layer across Hong Kong and Mainland touchpoints.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A858094B-4D7E-4656-B605-E113833D5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9507" y="2286000"/>
            <a:ext cx="274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rgbClr val="CCCCCC"/>
                </a:solidFill>
                <a:latin typeface="Arial"/>
                <a:ea typeface="Arial"/>
                <a:cs typeface="Arial"/>
              </a:defRPr>
            </a:pPr>
            <a:r>
              <a:t>→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8B347B9-77EC-4931-9950-8F3FBF696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1259" y="1280160"/>
            <a:ext cx="1889699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5AA441A7-FCF1-472C-946E-EA04C207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1259" y="1280160"/>
            <a:ext cx="1889699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A53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62605A31-151A-4DCD-AE8D-B7B08B99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2699" y="1463040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7A53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D5147C39-4A29-4090-8BE0-C31CE10B3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9899" y="1463040"/>
            <a:ext cx="124961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07A53"/>
                </a:solidFill>
                <a:latin typeface="Arial"/>
                <a:ea typeface="Arial"/>
                <a:cs typeface="Arial"/>
              </a:defRPr>
            </a:pPr>
            <a:r>
              <a:t>Payment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73E918D4-7705-498C-B49D-CAB73FF0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2699" y="2011680"/>
            <a:ext cx="1706819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Link FPS, cross-border payment rails and e-CNY scenarios.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3F9BEF2F-9BE2-402D-9C22-F3EDD744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9246" y="2286000"/>
            <a:ext cx="274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rgbClr val="CCCCCC"/>
                </a:solidFill>
                <a:latin typeface="Arial"/>
                <a:ea typeface="Arial"/>
                <a:cs typeface="Arial"/>
              </a:defRPr>
            </a:pPr>
            <a:r>
              <a:t>→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4DCB3B15-9EA2-46CE-AFD4-BB1D8226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0998" y="1280160"/>
            <a:ext cx="1889699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FFE83DA1-B5D6-4299-8CDC-45074EAB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0998" y="1280160"/>
            <a:ext cx="1889699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E2901BC2-EE20-4827-B2AB-B4C1C31E5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2438" y="1463040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AA29B11-30AD-4998-A895-08191B23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9638" y="1463040"/>
            <a:ext cx="124961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Wealth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36762337-52E4-4DB4-B398-DDDD670B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2438" y="2011680"/>
            <a:ext cx="1706819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Coordinate eligibility, advice, execution and post-sale service.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892E5ADE-4382-4E44-86AB-EF24A60C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985" y="2286000"/>
            <a:ext cx="274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rgbClr val="CCCCCC"/>
                </a:solidFill>
                <a:latin typeface="Arial"/>
                <a:ea typeface="Arial"/>
                <a:cs typeface="Arial"/>
              </a:defRPr>
            </a:pPr>
            <a:r>
              <a:t>→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57384B2A-9C8D-45E2-92C8-D4220B786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737" y="1280160"/>
            <a:ext cx="1889699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F8939CD1-238D-4BA2-A389-2048D094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737" y="1280160"/>
            <a:ext cx="1889699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6A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4" name="Oval 23">
            <a:extLst xmlns:a="http://schemas.openxmlformats.org/drawingml/2006/main">
              <a:ext uri="{FF2B5EF4-FFF2-40B4-BE49-F238E27FC236}">
                <a16:creationId xmlns:a16="http://schemas.microsoft.com/office/drawing/2014/main" id="{AAFCE621-D56B-4255-AD86-DF6AD49A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177" y="1463040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46A00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4C38EC2E-DDE2-42BC-88AA-1587035B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377" y="1463040"/>
            <a:ext cx="124961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D46A00"/>
                </a:solidFill>
                <a:latin typeface="Arial"/>
                <a:ea typeface="Arial"/>
                <a:cs typeface="Arial"/>
              </a:defRPr>
            </a:pPr>
            <a:r>
              <a:t>Data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E91CEE8E-E80E-4AB6-B0B3-01A9604C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177" y="2011680"/>
            <a:ext cx="1706819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Reuse customer-authorized data for insight and credit decisions.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40413CBD-7EA4-4F66-B0A5-14326122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8724" y="2286000"/>
            <a:ext cx="2743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rgbClr val="CCCCCC"/>
                </a:solidFill>
                <a:latin typeface="Arial"/>
                <a:ea typeface="Arial"/>
                <a:cs typeface="Arial"/>
              </a:defRPr>
            </a:pPr>
            <a:r>
              <a:t>→</a:t>
            </a:r>
          </a:p>
        </p:txBody>
      </p:sp>
      <p:sp>
        <p:nvSpPr>
          <p:cNvPr id="28" name="Rectangle 27">
            <a:extLst xmlns:a="http://schemas.openxmlformats.org/drawingml/2006/main">
              <a:ext uri="{FF2B5EF4-FFF2-40B4-BE49-F238E27FC236}">
                <a16:creationId xmlns:a16="http://schemas.microsoft.com/office/drawing/2014/main" id="{55E17A32-6935-407F-B8F6-AF944267C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476" y="1280160"/>
            <a:ext cx="1889699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8FEC384C-BC7C-4583-9DBA-F44E7E9F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476" y="1280160"/>
            <a:ext cx="1889699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2828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0" name="Oval 29">
            <a:extLst xmlns:a="http://schemas.openxmlformats.org/drawingml/2006/main">
              <a:ext uri="{FF2B5EF4-FFF2-40B4-BE49-F238E27FC236}">
                <a16:creationId xmlns:a16="http://schemas.microsoft.com/office/drawing/2014/main" id="{6263759F-371D-4983-8365-75F622F9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1916" y="1463040"/>
            <a:ext cx="365760" cy="365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62828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5981AE56-5CA5-47FF-BCD6-17DCB2D02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9116" y="1463040"/>
            <a:ext cx="1249619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C62828"/>
                </a:solidFill>
                <a:latin typeface="Arial"/>
                <a:ea typeface="Arial"/>
                <a:cs typeface="Arial"/>
              </a:defRPr>
            </a:pPr>
            <a:r>
              <a:t>Compliance</a:t>
            </a: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F5D81EEC-B27B-4CAB-88D3-8553C0CE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1916" y="2011680"/>
            <a:ext cx="1706819" cy="1645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Embed explainable controls, monitoring and human escalation.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5D78C5E1-85D7-43BF-8A54-933CDC397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97680"/>
            <a:ext cx="10728655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97CC9FD6-E78B-4F8E-B8F3-BE652160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297680"/>
            <a:ext cx="16459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Management choice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227EE40C-3DF5-42DB-910E-670A3AFD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4297680"/>
            <a:ext cx="8442655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Name one accountable owner for the end-to-end journey, not one owner per system.</a:t>
            </a:r>
          </a:p>
        </p:txBody>
      </p:sp>
      <p:sp>
        <p:nvSpPr>
          <p:cNvPr id="36" name="TextBox 35">
            <a:extLst xmlns:a="http://schemas.openxmlformats.org/drawingml/2006/main">
              <a:ext uri="{FF2B5EF4-FFF2-40B4-BE49-F238E27FC236}">
                <a16:creationId xmlns:a16="http://schemas.microsoft.com/office/drawing/2014/main" id="{8D736CB2-46D2-4E95-A14D-3CB4FDB12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Sources: HKMA Wealth Management Connect, cross-boundary payment and e-CNY publications (2024-2025).</a:t>
            </a: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D246A823-AE0E-4EB9-8D57-89912FA4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6/15</a:t>
            </a:r>
          </a:p>
        </p:txBody>
      </p:sp>
    </p:spTree>
    <p:extLst>
      <p:ext uri="{BB962C8B-B14F-4D97-AF65-F5344CB8AC3E}">
        <p14:creationId xmlns:p14="http://schemas.microsoft.com/office/powerpoint/2010/main" val="165769762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CD25BE6F-4064-4ABE-A352-57F03548F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Connected data improves SME economics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75586DEF-2264-446F-B6C5-635D58CA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65044CD9-C380-4C3C-B44B-215AF700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0"/>
            <a:ext cx="502920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AD883FF-02F1-4DE1-8CCA-681881593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463040"/>
            <a:ext cx="448056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44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t>-36 bp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7ED6B9A-80D6-4D2D-9D6C-7CA855881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377440"/>
            <a:ext cx="44805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Average loan rate associated with active CDI 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AA440F6-32F7-4C33-B41F-F45A0733B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371600"/>
            <a:ext cx="5029200" cy="1828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1B33EE6-018E-43A2-8889-DBAEF1C65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295" y="1463040"/>
            <a:ext cx="448056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4400" b="1">
                <a:solidFill>
                  <a:srgbClr val="051C2C"/>
                </a:solidFill>
                <a:latin typeface="Georgia"/>
                <a:ea typeface="Georgia"/>
                <a:cs typeface="Georgia"/>
              </a:defRPr>
            </a:pPr>
            <a:r>
              <a:t>-1.1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731F403-EE96-4043-A425-ABEF3753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295" y="2377440"/>
            <a:ext cx="44805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Average number of collateral requirements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66BC960-E056-4FFF-B166-A041D9AD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657600"/>
            <a:ext cx="10728655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HKMA compared new SME lending from 2022 to March 2025.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Banks using CDI more actively offered similar SMEs better lending conditions.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The evidence links data capability to pricing and credit competitiveness.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5E0CC962-43BD-4BF6-8B25-B3567580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Source: HKMA Research Memorandum, Assessing the Effects of CDI on SME Loans (2026).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63D7BB0F-862E-43FF-9AC6-10DFBA703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7/15</a:t>
            </a:r>
          </a:p>
        </p:txBody>
      </p:sp>
    </p:spTree>
    <p:extLst>
      <p:ext uri="{BB962C8B-B14F-4D97-AF65-F5344CB8AC3E}">
        <p14:creationId xmlns:p14="http://schemas.microsoft.com/office/powerpoint/2010/main" val="308947486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4E74B44D-1C8E-4728-ABDB-BDA01E95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Three moves convert activity into value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92DB52D0-8219-48D3-A934-134159D1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AD8875CD-7F02-48AE-8896-239C13C1D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3454298" cy="4389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638E1808-C51F-43BF-B65E-C78660DD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3454298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Oval 5">
            <a:extLst xmlns:a="http://schemas.openxmlformats.org/drawingml/2006/main">
              <a:ext uri="{FF2B5EF4-FFF2-40B4-BE49-F238E27FC236}">
                <a16:creationId xmlns:a16="http://schemas.microsoft.com/office/drawing/2014/main" id="{3FC697E7-C424-469E-8F87-1336C6A93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2929" y="146304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01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BB45470A-7D88-4D1A-ABE7-72A189AC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11680"/>
            <a:ext cx="308853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Focus the portfolio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1133E5FA-EDCB-4226-84D3-97CF6036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468880"/>
            <a:ext cx="2722778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EE04BF25-6A4E-4B3A-8ADC-F05C867A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51760"/>
            <a:ext cx="3088538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Select one cross-border journey and one SME data use case; stop measuring success by project count.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E571F268-BA78-4C31-9ABE-47404684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8698" y="1280160"/>
            <a:ext cx="3454298" cy="4389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BC8128D7-7F3D-4D40-943A-28D9CC58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8698" y="1280160"/>
            <a:ext cx="3454298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Oval 11">
            <a:extLst xmlns:a="http://schemas.openxmlformats.org/drawingml/2006/main">
              <a:ext uri="{FF2B5EF4-FFF2-40B4-BE49-F238E27FC236}">
                <a16:creationId xmlns:a16="http://schemas.microsoft.com/office/drawing/2014/main" id="{DCC9E203-464A-4B5A-A6C4-F1B27CE18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0107" y="146304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02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5939455-A1C0-4A3C-9B46-9C46C19D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1578" y="2011680"/>
            <a:ext cx="308853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Build the data loop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E84A1A4A-C50D-4350-A44F-0717729D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4458" y="2468880"/>
            <a:ext cx="2722778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A28FCE8A-AD5A-413C-9E23-60BF3C6E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1578" y="2651760"/>
            <a:ext cx="3088538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Connect identity, consent, account and transaction data to decision workflows and shared KPIs.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742AABE1-052F-4D1C-A86A-15CE3CE0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5876" y="1280160"/>
            <a:ext cx="3454298" cy="4389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9D212E6A-C2CD-407B-9408-F752A9B4A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5876" y="1280160"/>
            <a:ext cx="3454298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Oval 17">
            <a:extLst xmlns:a="http://schemas.openxmlformats.org/drawingml/2006/main">
              <a:ext uri="{FF2B5EF4-FFF2-40B4-BE49-F238E27FC236}">
                <a16:creationId xmlns:a16="http://schemas.microsoft.com/office/drawing/2014/main" id="{607759DE-CF46-4753-B2EA-390D4404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7285" y="146304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03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FB3598F6-3E8F-4C83-90EA-447946E32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8756" y="2011680"/>
            <a:ext cx="308853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Scale with control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74D86426-5E52-4369-8052-D3A6E38A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1636" y="2468880"/>
            <a:ext cx="2722778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498D0A73-FB36-43B5-944C-8D44C65B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8756" y="2651760"/>
            <a:ext cx="3088538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Prioritize internal AI use cases, then expand only when accuracy, explainability and unit economics pass.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A487E65C-2FCE-4162-A961-441347DE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Source: Author recommendations based on HKMA, consumer research and bank benchmarking.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B3A67D59-6E17-4F3A-A934-29CEC2EE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8/15</a:t>
            </a:r>
          </a:p>
        </p:txBody>
      </p:sp>
    </p:spTree>
    <p:extLst>
      <p:ext uri="{BB962C8B-B14F-4D97-AF65-F5344CB8AC3E}">
        <p14:creationId xmlns:p14="http://schemas.microsoft.com/office/powerpoint/2010/main" val="32188487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7240987E-17C6-4FA0-A98F-2171F083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A 12-month plan builds controlled scale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EB29C277-7E2A-4F7C-AFD3-9FC54DA5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1FE7D012-12A5-40A8-9098-5170493EA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2743200"/>
            <a:ext cx="9784080" cy="25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000CE0CB-42B6-4ADA-A2F6-0CE0FCE6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" y="253746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6BA6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AA9C44C3-C55F-44FA-9E94-3D3EA128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" y="1828800"/>
            <a:ext cx="18288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0-30d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8BBA7F70-14CE-4FE5-91AA-8143C1E0E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" y="3200400"/>
            <a:ext cx="182880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Choose the priority journey and define one accountable owner.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3B1CCA8D-7612-4AF6-8418-BC834A8E2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3746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6BA6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023A710-E436-4FBF-9E2E-6DC031A8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340" y="1828800"/>
            <a:ext cx="18288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30-90d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EB1F2FB-F993-4A0E-8442-2A41AB57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340" y="3200400"/>
            <a:ext cx="182880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Align completion, time, conversion, human handoff and risk KPIs.</a:t>
            </a:r>
          </a:p>
        </p:txBody>
      </p:sp>
      <p:sp>
        <p:nvSpPr>
          <p:cNvPr id="11" name="Oval 10">
            <a:extLst xmlns:a="http://schemas.openxmlformats.org/drawingml/2006/main">
              <a:ext uri="{FF2B5EF4-FFF2-40B4-BE49-F238E27FC236}">
                <a16:creationId xmlns:a16="http://schemas.microsoft.com/office/drawing/2014/main" id="{18ED7C12-3544-4BD2-8CBE-BCD0439DC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5020" y="253746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6BA6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D85408BA-9810-4682-8D38-D0AB5C5B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1828800"/>
            <a:ext cx="18288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3-6m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F60B50C7-90D9-4513-B230-96EA75874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3200400"/>
            <a:ext cx="182880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Connect consented data to credit, insight and service decisions.</a:t>
            </a:r>
          </a:p>
        </p:txBody>
      </p:sp>
      <p:sp>
        <p:nvSpPr>
          <p:cNvPr id="14" name="Oval 13">
            <a:extLst xmlns:a="http://schemas.openxmlformats.org/drawingml/2006/main">
              <a:ext uri="{FF2B5EF4-FFF2-40B4-BE49-F238E27FC236}">
                <a16:creationId xmlns:a16="http://schemas.microsoft.com/office/drawing/2014/main" id="{822E2D62-D021-42C9-9E41-B093A632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253746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6BA6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C26426C9-66D5-412B-82E4-DA151F399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2380" y="1828800"/>
            <a:ext cx="18288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6-9m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9C062A84-E23A-4036-A2B2-A6FBE7F9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2380" y="3200400"/>
            <a:ext cx="182880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Pilot governed AI in knowledge, operations and risk workflows.</a:t>
            </a:r>
          </a:p>
        </p:txBody>
      </p:sp>
      <p:sp>
        <p:nvSpPr>
          <p:cNvPr id="17" name="Oval 16">
            <a:extLst xmlns:a="http://schemas.openxmlformats.org/drawingml/2006/main">
              <a:ext uri="{FF2B5EF4-FFF2-40B4-BE49-F238E27FC236}">
                <a16:creationId xmlns:a16="http://schemas.microsoft.com/office/drawing/2014/main" id="{EC07599B-970F-4292-81C6-67B42EDB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7060" y="253746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5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CA9B6188-A32A-432C-99F8-84F34012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1828800"/>
            <a:ext cx="18288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9-12m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C95E2A3D-1DB8-4841-B690-CBE1F715A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200400"/>
            <a:ext cx="1828800" cy="1371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ctr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Scale proven use cases and retire duplicate initiatives.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C8B5879-34E8-49C4-A2E8-5C7DEE70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669280"/>
            <a:ext cx="10728655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E5F97480-BD8D-4F34-B2CB-FBC327BD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669280"/>
            <a:ext cx="16459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Decision gate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0283DD7B-691B-4077-9D81-8281A106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669280"/>
            <a:ext cx="8442655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Each phase advances only when customer value, control quality and economics are evidenced.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DF34C1CF-F219-47C8-82E0-DF1342B8A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Source: Author roadmap based on the prioritized demand map and public evidence review.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D52E4BA1-C681-49C7-B9D7-68FB35599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9/15</a:t>
            </a:r>
          </a:p>
        </p:txBody>
      </p:sp>
    </p:spTree>
    <p:extLst>
      <p:ext uri="{BB962C8B-B14F-4D97-AF65-F5344CB8AC3E}">
        <p14:creationId xmlns:p14="http://schemas.microsoft.com/office/powerpoint/2010/main" val="157694252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0C4CDE1A-3A1A-418C-B1BA-5DB46C1C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One message works in both languages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5F39A2A-5904-4D2B-8921-F820B08E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F20FEBD-6BEE-43D5-A943-25279B72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502920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41348A5-4861-4FF8-9F45-8539BD39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280160"/>
            <a:ext cx="47548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Executive answer | English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10A452C2-75D8-485E-873C-7C57C1CF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5029200" cy="3840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A698F8B-3DA1-42EB-8458-840B167A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011680"/>
            <a:ext cx="4480560" cy="3474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Fintech adoption is no longer the constraint.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Integration depth now determines value realization.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Connect journeys, data and risk decisions around accountable owners.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5CFD1FD-9B6C-4B71-9141-8579D027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280160"/>
            <a:ext cx="502920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BD54C83D-AC3B-4D61-85FB-B2D1B8C1B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8135" y="1280160"/>
            <a:ext cx="47548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管理層結論 | 繁體中文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DAD71817-707F-4694-8CED-4FE4E6C3A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828800"/>
            <a:ext cx="5029200" cy="3840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94628BB1-EA70-4CEA-9491-39A0ED41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295" y="2011680"/>
            <a:ext cx="4480560" cy="3474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金融科技採用率已不再是主要限制。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整合深度決定數碼投資能否轉化為價值。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以端到端負責人串連旅程、數據與風險決策。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C5CF102A-A794-4FE4-91B8-C16294A7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Source: Author synthesis; bilingual adaptation prepared for Hong Kong management communication.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05FD6375-DBDC-4226-BF27-41307656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10/15</a:t>
            </a:r>
          </a:p>
        </p:txBody>
      </p:sp>
    </p:spTree>
    <p:extLst>
      <p:ext uri="{BB962C8B-B14F-4D97-AF65-F5344CB8AC3E}">
        <p14:creationId xmlns:p14="http://schemas.microsoft.com/office/powerpoint/2010/main" val="115334325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2DEA31E3-802A-4486-8FC6-A9D1FAD7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One scorecard aligns bilingual decisions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64B1DD22-E883-4F45-B7FF-ED19D136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7049ADD5-8855-4E60-9B2E-9995D52B3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280160"/>
            <a:ext cx="502920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915C2CB7-9A58-40CC-9517-055B98AF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280160"/>
            <a:ext cx="47548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Recommendation | English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625B886-6780-4D25-99E3-17E4E1C5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5029200" cy="3840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83084AAB-5961-4CFF-B18E-0B76ED72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011680"/>
            <a:ext cx="4480560" cy="3474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Choose one cross-border journey.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Appoint one end-to-end owner.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Track completion, conversion, handoff and risk loss.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Review evidence every 30 days.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DC7242A-E733-44F4-977D-F4414A4D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280160"/>
            <a:ext cx="5029200" cy="5486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D3D3955-A274-4AAD-BC67-3C54F6E5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8135" y="1280160"/>
            <a:ext cx="475488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ct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建議 | 繁體中文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FB95FD54-8B43-4C51-9450-8721D3C4D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828800"/>
            <a:ext cx="5029200" cy="3840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68DF53C-9692-4026-A6E3-E47CEB39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295" y="2011680"/>
            <a:ext cx="4480560" cy="3474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選定一項跨境客戶旅程。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委任一位端到端負責人。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追蹤完成率、轉化、人工接管及風險損失。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8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每三十日檢視成效證據。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EA8A0DDA-A956-4879-8CDF-3EA302BD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Source: Author recommendation; bilingual management demonstration.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331C03AE-8ED0-42F1-BB59-3C546381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11/15</a:t>
            </a:r>
          </a:p>
        </p:txBody>
      </p:sp>
    </p:spTree>
    <p:extLst>
      <p:ext uri="{BB962C8B-B14F-4D97-AF65-F5344CB8AC3E}">
        <p14:creationId xmlns:p14="http://schemas.microsoft.com/office/powerpoint/2010/main" val="36521116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02860CE2-3523-44B9-B7BA-F5BEFADB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Redesign 1 turns summary into decision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BEB7877C-3D5B-4156-A966-010D0F52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D880A1D8-A613-4FD2-BEB1-BB2300D8F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9497" y="1325880"/>
            <a:ext cx="1270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5C2315EB-1620-4F50-AFE2-89DBEA21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247" y="322326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2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&gt;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271EB86-4644-4364-9E2E-59A85D25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25880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t>Before | Report-led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45BD4276-1742-4289-9983-93535E7E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74520"/>
            <a:ext cx="5029200" cy="411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Long context before the conclusion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Statistics listed without implication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No explicit management choice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Action buried in body copy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591EB97-ADCD-434D-B74E-B76E888C7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325880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t>After | Decision-led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B62EF28-4D90-4FC9-B639-8B4EE391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920240"/>
            <a:ext cx="5029200" cy="411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Decision headline first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Three evidence-backed priorities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Clear implication for management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12-month action sequence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EF76955D-2437-4F1B-A3E3-5C75F2C9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669280"/>
            <a:ext cx="10728655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214C76B9-C132-4B3B-9E0A-085356263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669280"/>
            <a:ext cx="16459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Communication principle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E4A65D93-C930-4789-ABF6-B0BCE7BCA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669280"/>
            <a:ext cx="8442655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Lead with the decision, then earn it with evidence.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7AA54A7C-E782-47A6-BF28-698ABD81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Source: Author communication redesign based on the original independent report.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6E5A01F8-0C8C-4BA4-BF5C-95563D5B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12/15</a:t>
            </a:r>
          </a:p>
        </p:txBody>
      </p:sp>
    </p:spTree>
    <p:extLst>
      <p:ext uri="{BB962C8B-B14F-4D97-AF65-F5344CB8AC3E}">
        <p14:creationId xmlns:p14="http://schemas.microsoft.com/office/powerpoint/2010/main" val="146243329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D461884F-3E3B-476D-99FB-41B8C329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Redesign 2 turns data into narrative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1984A46-9531-4ED8-92CA-EB70039E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6D8B2737-CF91-43BA-A0FD-CAE4E76D9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9497" y="1325880"/>
            <a:ext cx="1270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FE9DC03E-E4FB-4F62-B1F9-61FF3596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247" y="322326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2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&gt;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0D17648-C8DA-47C4-BD22-3FD9A2A14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25880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t>Before | Isolated stats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A7B9781-A8D4-42FD-B873-376A1488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74520"/>
            <a:ext cx="5029200" cy="411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Four disconnected percentages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Uneven visual emphasis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No common comparison logic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Sources separated from claims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76B9510-4B79-418D-AAFB-6BE760D0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325880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t>After | Reusable template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911216DC-303E-4227-B68E-8AEA800C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920240"/>
            <a:ext cx="5029200" cy="411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One consistent KPI card system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Shared type and spacing hierarchy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Implication line under every chart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Source footnote on every slide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275043ED-C13A-4B11-9FC9-AD2B872B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669280"/>
            <a:ext cx="10728655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99411388-14BB-44F4-9000-DEBB66E40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669280"/>
            <a:ext cx="16459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Design principle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4B8AA692-0A44-4149-8F1E-6B05563E8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669280"/>
            <a:ext cx="8442655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 chart template should explain the comparison before the presenter speaks.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853D924B-0F0F-41EE-AD22-B9474E55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Source: Author information-visualization redesign.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1925639C-C918-4B7F-99B0-F8F7532B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13/15</a:t>
            </a:r>
          </a:p>
        </p:txBody>
      </p:sp>
    </p:spTree>
    <p:extLst>
      <p:ext uri="{BB962C8B-B14F-4D97-AF65-F5344CB8AC3E}">
        <p14:creationId xmlns:p14="http://schemas.microsoft.com/office/powerpoint/2010/main" val="73986556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BF6966D2-35EB-4DE1-BB4C-3BD3D8E3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Redesign 3 turns profiles into benchmark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CFE742F0-C8BD-4FE6-AD61-DA327A26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C1A87591-2459-44C0-8753-BC9E94C4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9497" y="1325880"/>
            <a:ext cx="12700" cy="42519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7760D312-8316-4356-A20C-12036F05D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247" y="322326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2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&gt;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27B28DA-E62F-43AE-BAD4-BFF73A53E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25880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t>Before | Narrative profiles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0F8BDD5-D0A6-41AB-99E8-B04302D1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74520"/>
            <a:ext cx="5029200" cy="411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Different metrics for each bank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Activity and outcomes mixed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Confidence not visible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Comparison requires rereading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86FBC96-5A65-4CC7-B0D4-E24D327B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325880"/>
            <a:ext cx="50292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2160"/>
              </a:lnSpc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t>After | Evidence benchmark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93DB7C4-5FAA-452D-9D6A-0CBB5A2DF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920240"/>
            <a:ext cx="5029200" cy="411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Five shared capability dimensions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Common maturity legend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Outcome evidence separated</a:t>
            </a:r>
          </a:p>
          <a:p xmlns:a="http://schemas.openxmlformats.org/drawingml/2006/main">
            <a:pPr algn="l">
              <a:lnSpc>
                <a:spcPts val="1620"/>
              </a:lnSpc>
              <a:spcBef>
                <a:spcPts val="800"/>
              </a:spcBef>
              <a:spcAft>
                <a:spcPts val="0"/>
              </a:spcAft>
              <a:buNone/>
              <a:defRPr sz="12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Confidence made explicit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108953BB-B965-4355-90E0-DADFB0E6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669280"/>
            <a:ext cx="10728655" cy="5943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2F2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C933705-4AD6-4A45-AA75-87CF377E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669280"/>
            <a:ext cx="164592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Analysis principle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9CCCE544-ACB4-4B72-AAE2-2E20B902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669280"/>
            <a:ext cx="8442655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ctr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Benchmark what can be evidenced, and label what cannot.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C447F9E2-BEEA-4F24-9D56-CC503AC4B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Sources: Six bank annual reports and public disclosures; author benchmarking method.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68250955-EA83-4975-9F27-86EBE277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14/15</a:t>
            </a:r>
          </a:p>
        </p:txBody>
      </p:sp>
    </p:spTree>
    <p:extLst>
      <p:ext uri="{BB962C8B-B14F-4D97-AF65-F5344CB8AC3E}">
        <p14:creationId xmlns:p14="http://schemas.microsoft.com/office/powerpoint/2010/main" val="474776526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5AA41919-CF76-49DA-8AEB-590570056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"/>
            <a:ext cx="10698480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b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000000"/>
                </a:solidFill>
                <a:latin typeface="Georgia"/>
                <a:ea typeface="Georgia"/>
                <a:cs typeface="Georgia"/>
              </a:defRPr>
            </a:pPr>
            <a:r>
              <a:t>Methods make recommendations traceable</a:t>
            </a: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81E13D55-B6E3-44E7-8F1F-7C64D984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960120"/>
            <a:ext cx="1069848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Oval 3">
            <a:extLst xmlns:a="http://schemas.openxmlformats.org/drawingml/2006/main">
              <a:ext uri="{FF2B5EF4-FFF2-40B4-BE49-F238E27FC236}">
                <a16:creationId xmlns:a16="http://schemas.microsoft.com/office/drawing/2014/main" id="{214CF590-2313-4877-BB72-9404DDE6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37160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42B5848D-9CEF-400D-BF54-546A1C69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1371600"/>
            <a:ext cx="44805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Method</a:t>
            </a: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B46D0CEA-01D6-4D6F-ACA1-89F6801F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502920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8F0BA253-B92C-46AD-9176-92C40CF59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011680"/>
            <a:ext cx="5029200" cy="3657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Review regulatory strategy and infrastructure updates.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10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Extract comparable outcomes from six bank disclosures.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10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Triangulate consumer, talent and industry research.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10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Score needs by urgency, maturity and evidence quality.</a:t>
            </a:r>
          </a:p>
        </p:txBody>
      </p:sp>
      <p:sp>
        <p:nvSpPr>
          <p:cNvPr id="8" name="Oval 7">
            <a:extLst xmlns:a="http://schemas.openxmlformats.org/drawingml/2006/main">
              <a:ext uri="{FF2B5EF4-FFF2-40B4-BE49-F238E27FC236}">
                <a16:creationId xmlns:a16="http://schemas.microsoft.com/office/drawing/2014/main" id="{CBD700A8-A3B1-44F4-A344-8CC063BD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371600"/>
            <a:ext cx="411480" cy="4114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51C2C"/>
          </a:solidFill>
          <a:ln xmlns:a="http://schemas.openxmlformats.org/drawingml/2006/main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B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7D28568C-9D4C-4612-8801-92C04FE3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9615" y="1371600"/>
            <a:ext cx="44805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051C2C"/>
                </a:solidFill>
                <a:latin typeface="Arial"/>
                <a:ea typeface="Arial"/>
                <a:cs typeface="Arial"/>
              </a:defRPr>
            </a:pPr>
            <a:r>
              <a:t>Core sources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CD900D28-B5A3-4DA2-BA5B-A17A2D2F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1828800"/>
            <a:ext cx="5029200" cy="6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CCCC"/>
          </a:solidFill>
          <a:ln xmlns:a="http://schemas.openxmlformats.org/drawingml/2006/main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CC9ACD4F-FCBD-4E65-BD8D-AA0313714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0975" y="2011680"/>
            <a:ext cx="5029200" cy="3657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89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HKMA / HKIMR: fintech, CDI, GenAI and cross-border infrastructure.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10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Six bank annual reports and official announcements.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10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HKAB, Bain and EPAM consumer research.</a:t>
            </a:r>
          </a:p>
          <a:p xmlns:a="http://schemas.openxmlformats.org/drawingml/2006/main">
            <a:pPr algn="l">
              <a:lnSpc>
                <a:spcPts val="1890"/>
              </a:lnSpc>
              <a:spcBef>
                <a:spcPts val="1000"/>
              </a:spcBef>
              <a:spcAft>
                <a:spcPts val="0"/>
              </a:spcAft>
              <a:buNone/>
              <a:defRPr sz="140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t>HKIB talent study and KPMG Hong Kong Banking Report.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4D122A2B-3931-41CE-9B5E-6565E27F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446520"/>
            <a:ext cx="10058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l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Full source list: 22 publicly available documents reviewed through August 2026.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EA44C416-34E1-4E17-8602-42443E0C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6492240"/>
            <a:ext cx="914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45720" tIns="45720" rIns="45720" bIns="45720" anchor="t"/>
          <a:lstStyle xmlns:a="http://schemas.openxmlformats.org/drawingml/2006/main"/>
          <a:p xmlns:a="http://schemas.openxmlformats.org/drawingml/2006/main">
            <a:pPr algn="r">
              <a:lnSpc>
                <a:spcPts val="1215"/>
              </a:lnSpc>
              <a:spcBef>
                <a:spcPts val="0"/>
              </a:spcBef>
              <a:spcAft>
                <a:spcPts val="0"/>
              </a:spcAft>
              <a:buNone/>
              <a:defRPr sz="900" b="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r>
              <a:t>15/15</a:t>
            </a:r>
          </a:p>
        </p:txBody>
      </p:sp>
    </p:spTree>
    <p:extLst>
      <p:ext uri="{BB962C8B-B14F-4D97-AF65-F5344CB8AC3E}">
        <p14:creationId xmlns:p14="http://schemas.microsoft.com/office/powerpoint/2010/main" val="1590101724"/>
      </p:ext>
    </p:extLst>
  </p:cSld>
</p:sld>
</file>

<file path=ppt/theme/theme1.xml><?xml version="1.0" encoding="utf-8"?>
<a:theme xmlns:a="http://schemas.openxmlformats.org/drawingml/2006/main" name="Ava Corporate Insigh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eorgia"/>
        <a:ea typeface="KaiTi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KaiTi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2026-08-22T13:06:22.8510000Z</dcterms:created>
  <dcterms:modified xsi:type="dcterms:W3CDTF">2026-08-22T13:06:22.8510000Z</dcterms:modified>
</coreProperties>
</file>